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8" r:id="rId3"/>
    <p:sldId id="262" r:id="rId4"/>
    <p:sldId id="257" r:id="rId5"/>
    <p:sldId id="264" r:id="rId6"/>
    <p:sldId id="263"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CC0000"/>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2/24/2018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1</a:t>
            </a:fld>
            <a:endParaRPr lang="en-US" dirty="0"/>
          </a:p>
        </p:txBody>
      </p:sp>
    </p:spTree>
    <p:extLst>
      <p:ext uri="{BB962C8B-B14F-4D97-AF65-F5344CB8AC3E}">
        <p14:creationId xmlns:p14="http://schemas.microsoft.com/office/powerpoint/2010/main" val="19675627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2</a:t>
            </a:fld>
            <a:endParaRPr lang="en-US" dirty="0"/>
          </a:p>
        </p:txBody>
      </p:sp>
    </p:spTree>
    <p:extLst>
      <p:ext uri="{BB962C8B-B14F-4D97-AF65-F5344CB8AC3E}">
        <p14:creationId xmlns:p14="http://schemas.microsoft.com/office/powerpoint/2010/main" val="3351645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0838865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6</a:t>
            </a:fld>
            <a:endParaRPr lang="en-US" dirty="0"/>
          </a:p>
        </p:txBody>
      </p:sp>
    </p:spTree>
    <p:extLst>
      <p:ext uri="{BB962C8B-B14F-4D97-AF65-F5344CB8AC3E}">
        <p14:creationId xmlns:p14="http://schemas.microsoft.com/office/powerpoint/2010/main" val="3830897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2/24/2018</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2/24/2018</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1361265"/>
            <a:ext cx="9144000" cy="2387600"/>
          </a:xfrm>
        </p:spPr>
        <p:txBody>
          <a:bodyPr/>
          <a:lstStyle/>
          <a:p>
            <a:r>
              <a:rPr lang="en-US" dirty="0">
                <a:solidFill>
                  <a:schemeClr val="bg1"/>
                </a:solidFill>
                <a:latin typeface="Roboto" pitchFamily="2" charset="0"/>
                <a:ea typeface="Roboto" pitchFamily="2" charset="0"/>
              </a:rPr>
              <a:t>How to Create Discretized Streams (</a:t>
            </a:r>
            <a:r>
              <a:rPr lang="en-US" dirty="0" err="1">
                <a:solidFill>
                  <a:schemeClr val="bg1"/>
                </a:solidFill>
                <a:latin typeface="Roboto" pitchFamily="2" charset="0"/>
                <a:ea typeface="Roboto" pitchFamily="2" charset="0"/>
              </a:rPr>
              <a:t>Dstreams</a:t>
            </a:r>
            <a:r>
              <a:rPr lang="en-US" dirty="0">
                <a:solidFill>
                  <a:schemeClr val="bg1"/>
                </a:solidFill>
                <a:latin typeface="Roboto" pitchFamily="2" charset="0"/>
                <a:ea typeface="Roboto" pitchFamily="2" charset="0"/>
              </a:rPr>
              <a:t>)</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What are some sources of </a:t>
            </a:r>
            <a:r>
              <a:rPr lang="en-US" sz="3600" dirty="0" err="1">
                <a:solidFill>
                  <a:schemeClr val="bg1"/>
                </a:solidFill>
                <a:latin typeface="Roboto" pitchFamily="2" charset="0"/>
                <a:ea typeface="Roboto" pitchFamily="2" charset="0"/>
              </a:rPr>
              <a:t>DStreams</a:t>
            </a:r>
            <a:r>
              <a:rPr lang="en-US" sz="3600" dirty="0">
                <a:solidFill>
                  <a:schemeClr val="bg1"/>
                </a:solidFill>
                <a:latin typeface="Roboto" pitchFamily="2" charset="0"/>
                <a:ea typeface="Roboto" pitchFamily="2" charset="0"/>
              </a:rPr>
              <a:t>?</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r>
              <a:rPr lang="en-US" i="1" dirty="0">
                <a:solidFill>
                  <a:schemeClr val="bg1"/>
                </a:solidFill>
              </a:rPr>
              <a:t>Basic sources</a:t>
            </a:r>
            <a:r>
              <a:rPr lang="en-US" dirty="0">
                <a:solidFill>
                  <a:schemeClr val="bg1"/>
                </a:solidFill>
              </a:rPr>
              <a:t>: Sources directly available in the </a:t>
            </a:r>
            <a:r>
              <a:rPr lang="en-US" dirty="0" err="1">
                <a:solidFill>
                  <a:schemeClr val="bg1"/>
                </a:solidFill>
              </a:rPr>
              <a:t>StreamingContext</a:t>
            </a:r>
            <a:r>
              <a:rPr lang="en-US" dirty="0">
                <a:solidFill>
                  <a:schemeClr val="bg1"/>
                </a:solidFill>
              </a:rPr>
              <a:t> API. Examples: file systems, and socket connections.</a:t>
            </a:r>
          </a:p>
          <a:p>
            <a:r>
              <a:rPr lang="en-US" i="1" dirty="0">
                <a:solidFill>
                  <a:schemeClr val="bg1"/>
                </a:solidFill>
              </a:rPr>
              <a:t>Advanced sources</a:t>
            </a:r>
            <a:r>
              <a:rPr lang="en-US" dirty="0">
                <a:solidFill>
                  <a:schemeClr val="bg1"/>
                </a:solidFill>
              </a:rPr>
              <a:t>: Sources like Kafka, Flume, Kinesis, etc. are available through extra utility classes. These require linking against extra dependencies as discussed in the linking section.</a:t>
            </a:r>
          </a:p>
          <a:p>
            <a:endParaRPr lang="en-US" sz="2000" dirty="0">
              <a:latin typeface="Roboto" pitchFamily="2" charset="0"/>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Example: Twitter as a </a:t>
            </a:r>
            <a:r>
              <a:rPr lang="en-US" dirty="0" err="1">
                <a:solidFill>
                  <a:schemeClr val="bg1"/>
                </a:solidFill>
                <a:latin typeface="Roboto" pitchFamily="2" charset="0"/>
                <a:ea typeface="Roboto" pitchFamily="2" charset="0"/>
              </a:rPr>
              <a:t>DStream</a:t>
            </a:r>
            <a:r>
              <a:rPr lang="en-US" dirty="0">
                <a:solidFill>
                  <a:schemeClr val="bg1"/>
                </a:solidFill>
                <a:latin typeface="Roboto" pitchFamily="2" charset="0"/>
                <a:ea typeface="Roboto" pitchFamily="2" charset="0"/>
              </a:rPr>
              <a:t> Source</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In our first example, we set up a twitter stream, and created the Spark socket stream with the following lines</a:t>
            </a:r>
          </a:p>
          <a:p>
            <a:endParaRPr lang="en-US" dirty="0">
              <a:solidFill>
                <a:schemeClr val="bg1"/>
              </a:solidFill>
            </a:endParaRPr>
          </a:p>
        </p:txBody>
      </p:sp>
      <p:sp>
        <p:nvSpPr>
          <p:cNvPr id="4" name="Content Placeholder 2">
            <a:extLst>
              <a:ext uri="{FF2B5EF4-FFF2-40B4-BE49-F238E27FC236}">
                <a16:creationId xmlns:a16="http://schemas.microsoft.com/office/drawing/2014/main" id="{56632764-3CD1-4F3E-ABAB-556281053850}"/>
              </a:ext>
            </a:extLst>
          </p:cNvPr>
          <p:cNvSpPr txBox="1">
            <a:spLocks/>
          </p:cNvSpPr>
          <p:nvPr/>
        </p:nvSpPr>
        <p:spPr>
          <a:xfrm>
            <a:off x="838200" y="3296079"/>
            <a:ext cx="11057238" cy="1086451"/>
          </a:xfrm>
          <a:prstGeom prst="rect">
            <a:avLst/>
          </a:prstGeom>
          <a:solidFill>
            <a:schemeClr val="tx1">
              <a:lumMod val="85000"/>
              <a:lumOff val="1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None/>
            </a:pPr>
            <a:r>
              <a:rPr lang="en-US" altLang="en-US" sz="2000" dirty="0" err="1">
                <a:solidFill>
                  <a:schemeClr val="bg1"/>
                </a:solidFill>
                <a:latin typeface="Consolas" panose="020B0609020204030204" pitchFamily="49" charset="0"/>
                <a:cs typeface="Courier New" panose="02070309020205020404" pitchFamily="49" charset="0"/>
              </a:rPr>
              <a:t>sc</a:t>
            </a:r>
            <a:r>
              <a:rPr lang="en-US" altLang="en-US" sz="2000" dirty="0">
                <a:solidFill>
                  <a:schemeClr val="bg1"/>
                </a:solidFill>
                <a:latin typeface="Consolas" panose="020B0609020204030204" pitchFamily="49" charset="0"/>
                <a:cs typeface="Courier New" panose="02070309020205020404" pitchFamily="49" charset="0"/>
              </a:rPr>
              <a:t> </a:t>
            </a:r>
            <a:r>
              <a:rPr lang="en-US" altLang="en-US" sz="2000" dirty="0">
                <a:solidFill>
                  <a:srgbClr val="CC0000"/>
                </a:solidFill>
                <a:latin typeface="Consolas" panose="020B0609020204030204" pitchFamily="49" charset="0"/>
                <a:cs typeface="Courier New" panose="02070309020205020404" pitchFamily="49" charset="0"/>
              </a:rPr>
              <a:t>=</a:t>
            </a:r>
            <a:r>
              <a:rPr lang="en-US" altLang="en-US" sz="2000" dirty="0">
                <a:solidFill>
                  <a:schemeClr val="bg1"/>
                </a:solidFill>
                <a:latin typeface="Consolas" panose="020B0609020204030204" pitchFamily="49" charset="0"/>
                <a:cs typeface="Courier New" panose="02070309020205020404" pitchFamily="49" charset="0"/>
              </a:rPr>
              <a:t> </a:t>
            </a:r>
            <a:r>
              <a:rPr lang="en-US" altLang="en-US" sz="2000" dirty="0" err="1">
                <a:solidFill>
                  <a:srgbClr val="55ADEE"/>
                </a:solidFill>
                <a:latin typeface="Consolas" panose="020B0609020204030204" pitchFamily="49" charset="0"/>
                <a:cs typeface="Courier New" panose="02070309020205020404" pitchFamily="49" charset="0"/>
              </a:rPr>
              <a:t>SparkContext</a:t>
            </a:r>
            <a:r>
              <a:rPr lang="en-US" altLang="en-US" sz="2000" dirty="0">
                <a:solidFill>
                  <a:schemeClr val="bg1"/>
                </a:solidFill>
                <a:latin typeface="Consolas" panose="020B0609020204030204" pitchFamily="49" charset="0"/>
                <a:cs typeface="Courier New" panose="02070309020205020404" pitchFamily="49" charset="0"/>
              </a:rPr>
              <a:t>()</a:t>
            </a:r>
          </a:p>
          <a:p>
            <a:pPr marL="0" indent="0" eaLnBrk="0" fontAlgn="base" hangingPunct="0">
              <a:lnSpc>
                <a:spcPct val="100000"/>
              </a:lnSpc>
              <a:spcBef>
                <a:spcPct val="0"/>
              </a:spcBef>
              <a:spcAft>
                <a:spcPct val="0"/>
              </a:spcAft>
              <a:buNone/>
            </a:pPr>
            <a:r>
              <a:rPr lang="en-US" altLang="en-US" sz="2000" dirty="0" err="1">
                <a:solidFill>
                  <a:schemeClr val="bg1"/>
                </a:solidFill>
                <a:latin typeface="Consolas" panose="020B0609020204030204" pitchFamily="49" charset="0"/>
                <a:cs typeface="Courier New" panose="02070309020205020404" pitchFamily="49" charset="0"/>
              </a:rPr>
              <a:t>ssc</a:t>
            </a:r>
            <a:r>
              <a:rPr lang="en-US" altLang="en-US" sz="2000" dirty="0">
                <a:solidFill>
                  <a:schemeClr val="bg1"/>
                </a:solidFill>
                <a:latin typeface="Consolas" panose="020B0609020204030204" pitchFamily="49" charset="0"/>
                <a:cs typeface="Courier New" panose="02070309020205020404" pitchFamily="49" charset="0"/>
              </a:rPr>
              <a:t> </a:t>
            </a:r>
            <a:r>
              <a:rPr lang="en-US" altLang="en-US" sz="2000" dirty="0">
                <a:solidFill>
                  <a:srgbClr val="CC0000"/>
                </a:solidFill>
                <a:latin typeface="Consolas" panose="020B0609020204030204" pitchFamily="49" charset="0"/>
                <a:cs typeface="Courier New" panose="02070309020205020404" pitchFamily="49" charset="0"/>
              </a:rPr>
              <a:t>=</a:t>
            </a:r>
            <a:r>
              <a:rPr lang="en-US" altLang="en-US" sz="2000" dirty="0">
                <a:solidFill>
                  <a:schemeClr val="bg1"/>
                </a:solidFill>
                <a:latin typeface="Consolas" panose="020B0609020204030204" pitchFamily="49" charset="0"/>
                <a:cs typeface="Courier New" panose="02070309020205020404" pitchFamily="49" charset="0"/>
              </a:rPr>
              <a:t> </a:t>
            </a:r>
            <a:r>
              <a:rPr lang="en-US" altLang="en-US" sz="2000" dirty="0" err="1">
                <a:solidFill>
                  <a:srgbClr val="55ADEE"/>
                </a:solidFill>
                <a:latin typeface="Consolas" panose="020B0609020204030204" pitchFamily="49" charset="0"/>
                <a:cs typeface="Courier New" panose="02070309020205020404" pitchFamily="49" charset="0"/>
              </a:rPr>
              <a:t>StreamingContext</a:t>
            </a:r>
            <a:r>
              <a:rPr lang="en-US" altLang="en-US" sz="2000" dirty="0">
                <a:solidFill>
                  <a:schemeClr val="bg1"/>
                </a:solidFill>
                <a:latin typeface="Consolas" panose="020B0609020204030204" pitchFamily="49" charset="0"/>
                <a:cs typeface="Courier New" panose="02070309020205020404" pitchFamily="49" charset="0"/>
              </a:rPr>
              <a:t>(</a:t>
            </a:r>
            <a:r>
              <a:rPr lang="en-US" altLang="en-US" sz="2000" dirty="0" err="1">
                <a:solidFill>
                  <a:schemeClr val="bg1"/>
                </a:solidFill>
                <a:latin typeface="Consolas" panose="020B0609020204030204" pitchFamily="49" charset="0"/>
                <a:cs typeface="Courier New" panose="02070309020205020404" pitchFamily="49" charset="0"/>
              </a:rPr>
              <a:t>sc</a:t>
            </a:r>
            <a:r>
              <a:rPr lang="en-US" altLang="en-US" sz="2000" dirty="0">
                <a:solidFill>
                  <a:schemeClr val="bg1"/>
                </a:solidFill>
                <a:latin typeface="Consolas" panose="020B0609020204030204" pitchFamily="49" charset="0"/>
                <a:cs typeface="Courier New" panose="02070309020205020404" pitchFamily="49" charset="0"/>
              </a:rPr>
              <a:t>, </a:t>
            </a:r>
            <a:r>
              <a:rPr lang="en-US" altLang="en-US" sz="2000" dirty="0">
                <a:solidFill>
                  <a:srgbClr val="7030A0"/>
                </a:solidFill>
                <a:latin typeface="Consolas" panose="020B0609020204030204" pitchFamily="49" charset="0"/>
                <a:cs typeface="Courier New" panose="02070309020205020404" pitchFamily="49" charset="0"/>
              </a:rPr>
              <a:t>10</a:t>
            </a:r>
            <a:r>
              <a:rPr lang="en-US" altLang="en-US" sz="2000" dirty="0">
                <a:solidFill>
                  <a:schemeClr val="bg1"/>
                </a:solidFill>
                <a:latin typeface="Consolas" panose="020B0609020204030204" pitchFamily="49" charset="0"/>
                <a:cs typeface="Courier New" panose="02070309020205020404" pitchFamily="49" charset="0"/>
              </a:rPr>
              <a:t>)</a:t>
            </a:r>
          </a:p>
          <a:p>
            <a:pPr marL="0" indent="0" eaLnBrk="0" fontAlgn="base" hangingPunct="0">
              <a:lnSpc>
                <a:spcPct val="100000"/>
              </a:lnSpc>
              <a:spcBef>
                <a:spcPct val="0"/>
              </a:spcBef>
              <a:spcAft>
                <a:spcPct val="0"/>
              </a:spcAft>
              <a:buNone/>
            </a:pPr>
            <a:r>
              <a:rPr lang="en-US" altLang="en-US" sz="2000" dirty="0" err="1">
                <a:solidFill>
                  <a:schemeClr val="bg1"/>
                </a:solidFill>
                <a:latin typeface="Consolas" panose="020B0609020204030204" pitchFamily="49" charset="0"/>
                <a:cs typeface="Courier New" panose="02070309020205020404" pitchFamily="49" charset="0"/>
              </a:rPr>
              <a:t>socket_stream</a:t>
            </a:r>
            <a:r>
              <a:rPr lang="en-US" altLang="en-US" sz="2000" dirty="0">
                <a:solidFill>
                  <a:schemeClr val="bg1"/>
                </a:solidFill>
                <a:latin typeface="Consolas" panose="020B0609020204030204" pitchFamily="49" charset="0"/>
                <a:cs typeface="Courier New" panose="02070309020205020404" pitchFamily="49" charset="0"/>
              </a:rPr>
              <a:t> </a:t>
            </a:r>
            <a:r>
              <a:rPr lang="en-US" altLang="en-US" sz="2000" dirty="0">
                <a:solidFill>
                  <a:srgbClr val="CC0000"/>
                </a:solidFill>
                <a:latin typeface="Consolas" panose="020B0609020204030204" pitchFamily="49" charset="0"/>
                <a:cs typeface="Courier New" panose="02070309020205020404" pitchFamily="49" charset="0"/>
              </a:rPr>
              <a:t>=</a:t>
            </a:r>
            <a:r>
              <a:rPr lang="en-US" altLang="en-US" sz="2000" dirty="0">
                <a:solidFill>
                  <a:schemeClr val="bg1"/>
                </a:solidFill>
                <a:latin typeface="Consolas" panose="020B0609020204030204" pitchFamily="49" charset="0"/>
                <a:cs typeface="Courier New" panose="02070309020205020404" pitchFamily="49" charset="0"/>
              </a:rPr>
              <a:t> </a:t>
            </a:r>
            <a:r>
              <a:rPr lang="en-US" altLang="en-US" sz="2000" dirty="0" err="1">
                <a:solidFill>
                  <a:schemeClr val="bg1"/>
                </a:solidFill>
                <a:latin typeface="Consolas" panose="020B0609020204030204" pitchFamily="49" charset="0"/>
                <a:cs typeface="Courier New" panose="02070309020205020404" pitchFamily="49" charset="0"/>
              </a:rPr>
              <a:t>ssc.</a:t>
            </a:r>
            <a:r>
              <a:rPr lang="en-US" altLang="en-US" sz="2000" dirty="0" err="1">
                <a:solidFill>
                  <a:srgbClr val="55ADEE"/>
                </a:solidFill>
                <a:latin typeface="Consolas" panose="020B0609020204030204" pitchFamily="49" charset="0"/>
                <a:cs typeface="Courier New" panose="02070309020205020404" pitchFamily="49" charset="0"/>
              </a:rPr>
              <a:t>socketTextStream</a:t>
            </a:r>
            <a:r>
              <a:rPr lang="en-US" altLang="en-US" sz="2000" dirty="0">
                <a:solidFill>
                  <a:schemeClr val="bg1"/>
                </a:solidFill>
                <a:latin typeface="Consolas" panose="020B0609020204030204" pitchFamily="49" charset="0"/>
                <a:cs typeface="Courier New" panose="02070309020205020404" pitchFamily="49" charset="0"/>
              </a:rPr>
              <a:t>(</a:t>
            </a:r>
            <a:r>
              <a:rPr lang="en-US" altLang="en-US" sz="2000" dirty="0">
                <a:solidFill>
                  <a:schemeClr val="accent4">
                    <a:lumMod val="40000"/>
                    <a:lumOff val="60000"/>
                  </a:schemeClr>
                </a:solidFill>
                <a:latin typeface="Consolas" panose="020B0609020204030204" pitchFamily="49" charset="0"/>
                <a:cs typeface="Courier New" panose="02070309020205020404" pitchFamily="49" charset="0"/>
              </a:rPr>
              <a:t>"127.0.0.1"</a:t>
            </a:r>
            <a:r>
              <a:rPr lang="en-US" altLang="en-US" sz="2000" dirty="0">
                <a:solidFill>
                  <a:schemeClr val="bg1"/>
                </a:solidFill>
                <a:latin typeface="Consolas" panose="020B0609020204030204" pitchFamily="49" charset="0"/>
                <a:cs typeface="Courier New" panose="02070309020205020404" pitchFamily="49" charset="0"/>
              </a:rPr>
              <a:t>, </a:t>
            </a:r>
            <a:r>
              <a:rPr lang="en-US" altLang="en-US" sz="2000" dirty="0">
                <a:solidFill>
                  <a:srgbClr val="7030A0"/>
                </a:solidFill>
                <a:latin typeface="Consolas" panose="020B0609020204030204" pitchFamily="49" charset="0"/>
                <a:cs typeface="Courier New" panose="02070309020205020404" pitchFamily="49" charset="0"/>
              </a:rPr>
              <a:t>5555</a:t>
            </a:r>
            <a:r>
              <a:rPr lang="en-US" altLang="en-US" sz="2000" dirty="0">
                <a:solidFill>
                  <a:schemeClr val="bg1"/>
                </a:solidFill>
                <a:latin typeface="Consolas" panose="020B0609020204030204" pitchFamily="49" charset="0"/>
                <a:cs typeface="Courier New" panose="02070309020205020404" pitchFamily="49" charset="0"/>
              </a:rPr>
              <a:t>)</a:t>
            </a:r>
            <a:endParaRPr lang="en-US" sz="2000"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Example: text files as a Stream</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pPr marL="0" lvl="0" indent="0" eaLnBrk="0" fontAlgn="base" hangingPunct="0">
              <a:lnSpc>
                <a:spcPct val="100000"/>
              </a:lnSpc>
              <a:spcBef>
                <a:spcPct val="0"/>
              </a:spcBef>
              <a:spcAft>
                <a:spcPct val="0"/>
              </a:spcAft>
              <a:buNone/>
            </a:pPr>
            <a:r>
              <a:rPr lang="en-US" altLang="en-US" b="1" dirty="0" err="1">
                <a:solidFill>
                  <a:srgbClr val="55ADEE"/>
                </a:solidFill>
                <a:latin typeface="Consolas" panose="020B0609020204030204" pitchFamily="49" charset="0"/>
                <a:cs typeface="Courier New" panose="02070309020205020404" pitchFamily="49" charset="0"/>
              </a:rPr>
              <a:t>textFileStream</a:t>
            </a:r>
            <a:r>
              <a:rPr lang="en-US" altLang="en-US" dirty="0">
                <a:solidFill>
                  <a:srgbClr val="55ADEE"/>
                </a:solidFill>
                <a:latin typeface="Consolas" panose="020B0609020204030204" pitchFamily="49" charset="0"/>
                <a:cs typeface="Arial" panose="020B0604020202020204" pitchFamily="34" charset="0"/>
              </a:rPr>
              <a:t>(</a:t>
            </a:r>
            <a:r>
              <a:rPr lang="en-US" altLang="en-US" i="1" dirty="0" err="1">
                <a:solidFill>
                  <a:srgbClr val="55ADEE"/>
                </a:solidFill>
                <a:latin typeface="Consolas" panose="020B0609020204030204" pitchFamily="49" charset="0"/>
                <a:cs typeface="Arial" panose="020B0604020202020204" pitchFamily="34" charset="0"/>
              </a:rPr>
              <a:t>dataDirectory</a:t>
            </a:r>
            <a:r>
              <a:rPr lang="en-US" altLang="en-US" dirty="0">
                <a:solidFill>
                  <a:srgbClr val="55ADEE"/>
                </a:solidFill>
                <a:latin typeface="Consolas" panose="020B0609020204030204" pitchFamily="49" charset="0"/>
                <a:cs typeface="Arial" panose="020B0604020202020204" pitchFamily="34" charset="0"/>
              </a:rPr>
              <a:t>)</a:t>
            </a:r>
          </a:p>
          <a:p>
            <a:pPr marL="0" lvl="0" indent="0" eaLnBrk="0" fontAlgn="base" hangingPunct="0">
              <a:lnSpc>
                <a:spcPct val="100000"/>
              </a:lnSpc>
              <a:spcBef>
                <a:spcPct val="0"/>
              </a:spcBef>
              <a:spcAft>
                <a:spcPct val="0"/>
              </a:spcAft>
              <a:buNone/>
            </a:pPr>
            <a:r>
              <a:rPr lang="en-US" altLang="en-US" sz="2400" dirty="0">
                <a:solidFill>
                  <a:schemeClr val="bg1"/>
                </a:solidFill>
                <a:latin typeface="Roboto" pitchFamily="2" charset="0"/>
                <a:ea typeface="Roboto" pitchFamily="2" charset="0"/>
                <a:cs typeface="Arial" panose="020B0604020202020204" pitchFamily="34" charset="0"/>
              </a:rPr>
              <a:t>Creates an input stream from new text files that enter a specific directory.</a:t>
            </a:r>
          </a:p>
          <a:p>
            <a:pPr marL="0" lvl="0" indent="0" eaLnBrk="0" fontAlgn="base" hangingPunct="0">
              <a:lnSpc>
                <a:spcPct val="100000"/>
              </a:lnSpc>
              <a:spcBef>
                <a:spcPct val="0"/>
              </a:spcBef>
              <a:spcAft>
                <a:spcPct val="0"/>
              </a:spcAft>
              <a:buNone/>
            </a:pPr>
            <a:endParaRPr lang="en-US" dirty="0">
              <a:solidFill>
                <a:schemeClr val="bg1"/>
              </a:solidFill>
              <a:latin typeface="Roboto" pitchFamily="2" charset="0"/>
              <a:ea typeface="Roboto" pitchFamily="2" charset="0"/>
            </a:endParaRPr>
          </a:p>
          <a:p>
            <a:pPr marL="0" lvl="0" indent="0" eaLnBrk="0" fontAlgn="base" hangingPunct="0">
              <a:lnSpc>
                <a:spcPct val="100000"/>
              </a:lnSpc>
              <a:spcBef>
                <a:spcPct val="0"/>
              </a:spcBef>
              <a:spcAft>
                <a:spcPct val="0"/>
              </a:spcAft>
              <a:buNone/>
            </a:pPr>
            <a:endParaRPr lang="en-US" dirty="0">
              <a:solidFill>
                <a:schemeClr val="bg1"/>
              </a:solidFill>
              <a:latin typeface="Roboto" pitchFamily="2" charset="0"/>
              <a:ea typeface="Roboto" pitchFamily="2" charset="0"/>
            </a:endParaRPr>
          </a:p>
          <a:p>
            <a:pPr marL="0" lvl="0" indent="0" eaLnBrk="0" fontAlgn="base" hangingPunct="0">
              <a:lnSpc>
                <a:spcPct val="100000"/>
              </a:lnSpc>
              <a:spcBef>
                <a:spcPct val="0"/>
              </a:spcBef>
              <a:spcAft>
                <a:spcPct val="0"/>
              </a:spcAft>
              <a:buNone/>
            </a:pPr>
            <a:endParaRPr lang="en-US" dirty="0">
              <a:solidFill>
                <a:schemeClr val="bg1"/>
              </a:solidFill>
              <a:latin typeface="Roboto" pitchFamily="2" charset="0"/>
              <a:ea typeface="Roboto" pitchFamily="2" charset="0"/>
            </a:endParaRPr>
          </a:p>
          <a:p>
            <a:pPr marL="0" indent="0">
              <a:buNone/>
            </a:pPr>
            <a:r>
              <a:rPr lang="en-US" sz="2400" dirty="0">
                <a:solidFill>
                  <a:schemeClr val="bg1"/>
                </a:solidFill>
                <a:latin typeface="Roboto" pitchFamily="2" charset="0"/>
                <a:ea typeface="Roboto" pitchFamily="2" charset="0"/>
              </a:rPr>
              <a:t>Parameters</a:t>
            </a:r>
          </a:p>
          <a:p>
            <a:r>
              <a:rPr lang="en-US" sz="2000" dirty="0" err="1">
                <a:solidFill>
                  <a:schemeClr val="bg1"/>
                </a:solidFill>
                <a:latin typeface="Roboto" pitchFamily="2" charset="0"/>
                <a:ea typeface="Roboto" pitchFamily="2" charset="0"/>
              </a:rPr>
              <a:t>dataDirectory</a:t>
            </a:r>
            <a:r>
              <a:rPr lang="en-US" sz="2000" dirty="0">
                <a:solidFill>
                  <a:schemeClr val="bg1"/>
                </a:solidFill>
                <a:latin typeface="Roboto" pitchFamily="2" charset="0"/>
                <a:ea typeface="Roboto" pitchFamily="2" charset="0"/>
              </a:rPr>
              <a:t> – </a:t>
            </a:r>
            <a:r>
              <a:rPr lang="en-US" sz="2000" dirty="0" err="1">
                <a:solidFill>
                  <a:schemeClr val="bg1"/>
                </a:solidFill>
                <a:latin typeface="Roboto" pitchFamily="2" charset="0"/>
                <a:ea typeface="Roboto" pitchFamily="2" charset="0"/>
              </a:rPr>
              <a:t>filepath</a:t>
            </a:r>
            <a:r>
              <a:rPr lang="en-US" sz="2000" dirty="0">
                <a:solidFill>
                  <a:schemeClr val="bg1"/>
                </a:solidFill>
                <a:latin typeface="Roboto" pitchFamily="2" charset="0"/>
                <a:ea typeface="Roboto" pitchFamily="2" charset="0"/>
              </a:rPr>
              <a:t> for a folder with new files being added after the start of the stream</a:t>
            </a:r>
          </a:p>
        </p:txBody>
      </p:sp>
      <p:sp>
        <p:nvSpPr>
          <p:cNvPr id="5" name="Content Placeholder 2">
            <a:extLst>
              <a:ext uri="{FF2B5EF4-FFF2-40B4-BE49-F238E27FC236}">
                <a16:creationId xmlns:a16="http://schemas.microsoft.com/office/drawing/2014/main" id="{8F36A4F0-10B8-45E5-97AA-5BE29398F863}"/>
              </a:ext>
            </a:extLst>
          </p:cNvPr>
          <p:cNvSpPr txBox="1">
            <a:spLocks/>
          </p:cNvSpPr>
          <p:nvPr/>
        </p:nvSpPr>
        <p:spPr>
          <a:xfrm>
            <a:off x="838200" y="3021698"/>
            <a:ext cx="11057238" cy="814603"/>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None/>
            </a:pPr>
            <a:r>
              <a:rPr lang="en-US" altLang="en-US" sz="1900" i="1" dirty="0">
                <a:solidFill>
                  <a:srgbClr val="55ADEE"/>
                </a:solidFill>
                <a:latin typeface="Consolas" panose="020B0609020204030204" pitchFamily="49" charset="0"/>
                <a:cs typeface="Courier New" panose="02070309020205020404" pitchFamily="49" charset="0"/>
              </a:rPr>
              <a:t>def</a:t>
            </a:r>
            <a:r>
              <a:rPr lang="en-US" altLang="en-US" sz="1900" dirty="0">
                <a:solidFill>
                  <a:schemeClr val="bg1"/>
                </a:solidFill>
                <a:latin typeface="Consolas" panose="020B0609020204030204" pitchFamily="49" charset="0"/>
                <a:cs typeface="Courier New" panose="02070309020205020404" pitchFamily="49" charset="0"/>
              </a:rPr>
              <a:t> </a:t>
            </a:r>
            <a:r>
              <a:rPr lang="en-US" altLang="en-US" sz="1900" dirty="0" err="1">
                <a:solidFill>
                  <a:srgbClr val="92D050"/>
                </a:solidFill>
                <a:latin typeface="Consolas" panose="020B0609020204030204" pitchFamily="49" charset="0"/>
                <a:cs typeface="Courier New" panose="02070309020205020404" pitchFamily="49" charset="0"/>
              </a:rPr>
              <a:t>simple_text_to_stream</a:t>
            </a:r>
            <a:r>
              <a:rPr lang="en-US" altLang="en-US" sz="1900" dirty="0">
                <a:solidFill>
                  <a:schemeClr val="bg1"/>
                </a:solidFill>
                <a:latin typeface="Consolas" panose="020B0609020204030204" pitchFamily="49" charset="0"/>
                <a:cs typeface="Courier New" panose="02070309020205020404" pitchFamily="49" charset="0"/>
              </a:rPr>
              <a:t>(</a:t>
            </a:r>
            <a:r>
              <a:rPr lang="en-US" altLang="en-US" sz="1900" i="1" dirty="0" err="1">
                <a:solidFill>
                  <a:schemeClr val="accent2"/>
                </a:solidFill>
                <a:latin typeface="Consolas" panose="020B0609020204030204" pitchFamily="49" charset="0"/>
                <a:cs typeface="Courier New" panose="02070309020205020404" pitchFamily="49" charset="0"/>
              </a:rPr>
              <a:t>ssc</a:t>
            </a:r>
            <a:r>
              <a:rPr lang="en-US" altLang="en-US" sz="1900" dirty="0">
                <a:solidFill>
                  <a:schemeClr val="bg1"/>
                </a:solidFill>
                <a:latin typeface="Consolas" panose="020B0609020204030204" pitchFamily="49" charset="0"/>
                <a:cs typeface="Courier New" panose="02070309020205020404" pitchFamily="49" charset="0"/>
              </a:rPr>
              <a:t>):</a:t>
            </a:r>
          </a:p>
          <a:p>
            <a:pPr marL="0" indent="0" eaLnBrk="0" fontAlgn="base" hangingPunct="0">
              <a:lnSpc>
                <a:spcPct val="100000"/>
              </a:lnSpc>
              <a:spcBef>
                <a:spcPct val="0"/>
              </a:spcBef>
              <a:spcAft>
                <a:spcPct val="0"/>
              </a:spcAft>
              <a:buNone/>
            </a:pPr>
            <a:r>
              <a:rPr lang="en-US" altLang="en-US" sz="1900" dirty="0">
                <a:solidFill>
                  <a:schemeClr val="bg1"/>
                </a:solidFill>
                <a:latin typeface="Consolas" panose="020B0609020204030204" pitchFamily="49" charset="0"/>
                <a:cs typeface="Courier New" panose="02070309020205020404" pitchFamily="49" charset="0"/>
              </a:rPr>
              <a:t>	</a:t>
            </a:r>
            <a:r>
              <a:rPr lang="en-US" altLang="en-US" sz="1900" dirty="0" err="1">
                <a:solidFill>
                  <a:schemeClr val="bg1"/>
                </a:solidFill>
                <a:latin typeface="Consolas" panose="020B0609020204030204" pitchFamily="49" charset="0"/>
                <a:cs typeface="Courier New" panose="02070309020205020404" pitchFamily="49" charset="0"/>
              </a:rPr>
              <a:t>ssc.</a:t>
            </a:r>
            <a:r>
              <a:rPr lang="en-US" altLang="en-US" sz="1900" dirty="0" err="1">
                <a:solidFill>
                  <a:srgbClr val="55ADEE"/>
                </a:solidFill>
                <a:latin typeface="Consolas" panose="020B0609020204030204" pitchFamily="49" charset="0"/>
                <a:cs typeface="Courier New" panose="02070309020205020404" pitchFamily="49" charset="0"/>
              </a:rPr>
              <a:t>textFileStream</a:t>
            </a:r>
            <a:r>
              <a:rPr lang="en-US" altLang="en-US" sz="1900" dirty="0">
                <a:solidFill>
                  <a:schemeClr val="bg1"/>
                </a:solidFill>
                <a:latin typeface="Consolas" panose="020B0609020204030204" pitchFamily="49" charset="0"/>
                <a:cs typeface="Courier New" panose="02070309020205020404" pitchFamily="49" charset="0"/>
              </a:rPr>
              <a:t>(</a:t>
            </a:r>
            <a:r>
              <a:rPr lang="en-US" altLang="en-US" sz="1900" dirty="0">
                <a:solidFill>
                  <a:schemeClr val="accent4">
                    <a:lumMod val="40000"/>
                    <a:lumOff val="60000"/>
                  </a:schemeClr>
                </a:solidFill>
                <a:latin typeface="Consolas" panose="020B0609020204030204" pitchFamily="49" charset="0"/>
                <a:cs typeface="Courier New" panose="02070309020205020404" pitchFamily="49" charset="0"/>
              </a:rPr>
              <a:t>'/data'</a:t>
            </a:r>
            <a:r>
              <a:rPr lang="en-US" altLang="en-US" sz="1900" dirty="0">
                <a:solidFill>
                  <a:schemeClr val="bg1"/>
                </a:solidFill>
                <a:latin typeface="Consolas" panose="020B0609020204030204" pitchFamily="49" charset="0"/>
                <a:cs typeface="Courier New" panose="02070309020205020404" pitchFamily="49" charset="0"/>
              </a:rPr>
              <a:t>).</a:t>
            </a:r>
            <a:r>
              <a:rPr lang="en-US" altLang="en-US" sz="1900" dirty="0">
                <a:solidFill>
                  <a:srgbClr val="55ADEE"/>
                </a:solidFill>
                <a:latin typeface="Consolas" panose="020B0609020204030204" pitchFamily="49" charset="0"/>
                <a:cs typeface="Courier New" panose="02070309020205020404" pitchFamily="49" charset="0"/>
              </a:rPr>
              <a:t>pprint</a:t>
            </a:r>
            <a:r>
              <a:rPr lang="en-US" altLang="en-US" sz="1900" dirty="0">
                <a:solidFill>
                  <a:schemeClr val="bg1"/>
                </a:solidFill>
                <a:latin typeface="Consolas" panose="020B0609020204030204" pitchFamily="49" charset="0"/>
                <a:cs typeface="Courier New" panose="02070309020205020404" pitchFamily="49" charset="0"/>
              </a:rPr>
              <a:t>()</a:t>
            </a:r>
            <a:endParaRPr lang="en-US" sz="1900"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Example: Queue of RDDs as a Stream</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pPr marL="0" lvl="0" indent="0" eaLnBrk="0" fontAlgn="base" hangingPunct="0">
              <a:lnSpc>
                <a:spcPct val="100000"/>
              </a:lnSpc>
              <a:spcBef>
                <a:spcPct val="0"/>
              </a:spcBef>
              <a:spcAft>
                <a:spcPct val="0"/>
              </a:spcAft>
              <a:buNone/>
            </a:pPr>
            <a:r>
              <a:rPr lang="en-US" altLang="en-US" b="1" dirty="0" err="1">
                <a:solidFill>
                  <a:srgbClr val="55ADEE"/>
                </a:solidFill>
                <a:latin typeface="Consolas" panose="020B0609020204030204" pitchFamily="49" charset="0"/>
                <a:cs typeface="Courier New" panose="02070309020205020404" pitchFamily="49" charset="0"/>
              </a:rPr>
              <a:t>queueStream</a:t>
            </a:r>
            <a:r>
              <a:rPr lang="en-US" altLang="en-US" dirty="0">
                <a:solidFill>
                  <a:srgbClr val="55ADEE"/>
                </a:solidFill>
                <a:latin typeface="Consolas" panose="020B0609020204030204" pitchFamily="49" charset="0"/>
                <a:cs typeface="Arial" panose="020B0604020202020204" pitchFamily="34" charset="0"/>
              </a:rPr>
              <a:t>(</a:t>
            </a:r>
            <a:r>
              <a:rPr lang="en-US" altLang="en-US" i="1" dirty="0" err="1">
                <a:solidFill>
                  <a:srgbClr val="55ADEE"/>
                </a:solidFill>
                <a:latin typeface="Consolas" panose="020B0609020204030204" pitchFamily="49" charset="0"/>
                <a:cs typeface="Arial" panose="020B0604020202020204" pitchFamily="34" charset="0"/>
              </a:rPr>
              <a:t>rdds</a:t>
            </a:r>
            <a:r>
              <a:rPr lang="en-US" altLang="en-US" dirty="0">
                <a:solidFill>
                  <a:srgbClr val="55ADEE"/>
                </a:solidFill>
                <a:latin typeface="Consolas" panose="020B0609020204030204" pitchFamily="49" charset="0"/>
                <a:cs typeface="Arial" panose="020B0604020202020204" pitchFamily="34" charset="0"/>
              </a:rPr>
              <a:t>, </a:t>
            </a:r>
            <a:r>
              <a:rPr lang="en-US" altLang="en-US" i="1" dirty="0" err="1">
                <a:solidFill>
                  <a:srgbClr val="55ADEE"/>
                </a:solidFill>
                <a:latin typeface="Consolas" panose="020B0609020204030204" pitchFamily="49" charset="0"/>
                <a:cs typeface="Arial" panose="020B0604020202020204" pitchFamily="34" charset="0"/>
              </a:rPr>
              <a:t>oneAtATime</a:t>
            </a:r>
            <a:r>
              <a:rPr lang="en-US" altLang="en-US" i="1" dirty="0">
                <a:solidFill>
                  <a:srgbClr val="55ADEE"/>
                </a:solidFill>
                <a:latin typeface="Consolas" panose="020B0609020204030204" pitchFamily="49" charset="0"/>
                <a:cs typeface="Arial" panose="020B0604020202020204" pitchFamily="34" charset="0"/>
              </a:rPr>
              <a:t>=True</a:t>
            </a:r>
            <a:r>
              <a:rPr lang="en-US" altLang="en-US" dirty="0">
                <a:solidFill>
                  <a:srgbClr val="55ADEE"/>
                </a:solidFill>
                <a:latin typeface="Consolas" panose="020B0609020204030204" pitchFamily="49" charset="0"/>
                <a:cs typeface="Arial" panose="020B0604020202020204" pitchFamily="34" charset="0"/>
              </a:rPr>
              <a:t>, </a:t>
            </a:r>
            <a:r>
              <a:rPr lang="en-US" altLang="en-US" i="1" dirty="0">
                <a:solidFill>
                  <a:srgbClr val="55ADEE"/>
                </a:solidFill>
                <a:latin typeface="Consolas" panose="020B0609020204030204" pitchFamily="49" charset="0"/>
                <a:cs typeface="Arial" panose="020B0604020202020204" pitchFamily="34" charset="0"/>
              </a:rPr>
              <a:t>default=None</a:t>
            </a:r>
            <a:r>
              <a:rPr lang="en-US" altLang="en-US" dirty="0">
                <a:solidFill>
                  <a:srgbClr val="55ADEE"/>
                </a:solidFill>
                <a:latin typeface="Consolas" panose="020B0609020204030204" pitchFamily="49" charset="0"/>
                <a:cs typeface="Arial" panose="020B0604020202020204" pitchFamily="34" charset="0"/>
              </a:rPr>
              <a:t>)</a:t>
            </a:r>
          </a:p>
          <a:p>
            <a:pPr marL="0" lvl="0" indent="0" eaLnBrk="0" fontAlgn="base" hangingPunct="0">
              <a:lnSpc>
                <a:spcPct val="100000"/>
              </a:lnSpc>
              <a:spcBef>
                <a:spcPct val="0"/>
              </a:spcBef>
              <a:spcAft>
                <a:spcPct val="0"/>
              </a:spcAft>
              <a:buNone/>
            </a:pPr>
            <a:r>
              <a:rPr lang="en-US" altLang="en-US" sz="2400" dirty="0">
                <a:solidFill>
                  <a:schemeClr val="bg1"/>
                </a:solidFill>
                <a:latin typeface="Roboto" pitchFamily="2" charset="0"/>
                <a:ea typeface="Roboto" pitchFamily="2" charset="0"/>
                <a:cs typeface="Arial" panose="020B0604020202020204" pitchFamily="34" charset="0"/>
              </a:rPr>
              <a:t>Creates an input stream from an queue of RDDs or list. In each batch, it will process either one or all of the RDDs returned by the queue.</a:t>
            </a:r>
          </a:p>
          <a:p>
            <a:pPr marL="0" lvl="0" indent="0" eaLnBrk="0" fontAlgn="base" hangingPunct="0">
              <a:lnSpc>
                <a:spcPct val="100000"/>
              </a:lnSpc>
              <a:spcBef>
                <a:spcPct val="0"/>
              </a:spcBef>
              <a:spcAft>
                <a:spcPct val="0"/>
              </a:spcAft>
              <a:buNone/>
            </a:pPr>
            <a:endParaRPr lang="en-US" dirty="0">
              <a:solidFill>
                <a:schemeClr val="bg1"/>
              </a:solidFill>
              <a:latin typeface="Roboto" pitchFamily="2" charset="0"/>
              <a:ea typeface="Roboto" pitchFamily="2" charset="0"/>
            </a:endParaRPr>
          </a:p>
          <a:p>
            <a:pPr marL="0" lvl="0" indent="0" eaLnBrk="0" fontAlgn="base" hangingPunct="0">
              <a:lnSpc>
                <a:spcPct val="100000"/>
              </a:lnSpc>
              <a:spcBef>
                <a:spcPct val="0"/>
              </a:spcBef>
              <a:spcAft>
                <a:spcPct val="0"/>
              </a:spcAft>
              <a:buNone/>
            </a:pPr>
            <a:endParaRPr lang="en-US" dirty="0">
              <a:solidFill>
                <a:schemeClr val="bg1"/>
              </a:solidFill>
              <a:latin typeface="Roboto" pitchFamily="2" charset="0"/>
              <a:ea typeface="Roboto" pitchFamily="2" charset="0"/>
            </a:endParaRPr>
          </a:p>
          <a:p>
            <a:pPr marL="0" lvl="0" indent="0" eaLnBrk="0" fontAlgn="base" hangingPunct="0">
              <a:lnSpc>
                <a:spcPct val="100000"/>
              </a:lnSpc>
              <a:spcBef>
                <a:spcPct val="0"/>
              </a:spcBef>
              <a:spcAft>
                <a:spcPct val="0"/>
              </a:spcAft>
              <a:buNone/>
            </a:pPr>
            <a:endParaRPr lang="en-US" dirty="0">
              <a:solidFill>
                <a:schemeClr val="bg1"/>
              </a:solidFill>
              <a:latin typeface="Roboto" pitchFamily="2" charset="0"/>
              <a:ea typeface="Roboto" pitchFamily="2" charset="0"/>
            </a:endParaRPr>
          </a:p>
          <a:p>
            <a:pPr marL="0" indent="0">
              <a:buNone/>
            </a:pPr>
            <a:r>
              <a:rPr lang="en-US" sz="2400" dirty="0">
                <a:solidFill>
                  <a:schemeClr val="bg1"/>
                </a:solidFill>
                <a:latin typeface="Roboto" pitchFamily="2" charset="0"/>
                <a:ea typeface="Roboto" pitchFamily="2" charset="0"/>
              </a:rPr>
              <a:t>Parameters</a:t>
            </a:r>
          </a:p>
          <a:p>
            <a:r>
              <a:rPr lang="en-US" sz="2000" dirty="0" err="1">
                <a:solidFill>
                  <a:schemeClr val="bg1"/>
                </a:solidFill>
                <a:latin typeface="Roboto" pitchFamily="2" charset="0"/>
                <a:ea typeface="Roboto" pitchFamily="2" charset="0"/>
              </a:rPr>
              <a:t>rdds</a:t>
            </a:r>
            <a:r>
              <a:rPr lang="en-US" sz="2000" dirty="0">
                <a:solidFill>
                  <a:schemeClr val="bg1"/>
                </a:solidFill>
                <a:latin typeface="Roboto" pitchFamily="2" charset="0"/>
                <a:ea typeface="Roboto" pitchFamily="2" charset="0"/>
              </a:rPr>
              <a:t> – Queue of RDDs</a:t>
            </a:r>
          </a:p>
          <a:p>
            <a:r>
              <a:rPr lang="en-US" sz="2000" dirty="0" err="1">
                <a:solidFill>
                  <a:schemeClr val="bg1"/>
                </a:solidFill>
                <a:latin typeface="Roboto" pitchFamily="2" charset="0"/>
                <a:ea typeface="Roboto" pitchFamily="2" charset="0"/>
              </a:rPr>
              <a:t>oneAtATime</a:t>
            </a:r>
            <a:r>
              <a:rPr lang="en-US" sz="2000" dirty="0">
                <a:solidFill>
                  <a:schemeClr val="bg1"/>
                </a:solidFill>
                <a:latin typeface="Roboto" pitchFamily="2" charset="0"/>
                <a:ea typeface="Roboto" pitchFamily="2" charset="0"/>
              </a:rPr>
              <a:t> – pick one </a:t>
            </a:r>
            <a:r>
              <a:rPr lang="en-US" sz="2000" dirty="0" err="1">
                <a:solidFill>
                  <a:schemeClr val="bg1"/>
                </a:solidFill>
                <a:latin typeface="Roboto" pitchFamily="2" charset="0"/>
                <a:ea typeface="Roboto" pitchFamily="2" charset="0"/>
              </a:rPr>
              <a:t>rdd</a:t>
            </a:r>
            <a:r>
              <a:rPr lang="en-US" sz="2000" dirty="0">
                <a:solidFill>
                  <a:schemeClr val="bg1"/>
                </a:solidFill>
                <a:latin typeface="Roboto" pitchFamily="2" charset="0"/>
                <a:ea typeface="Roboto" pitchFamily="2" charset="0"/>
              </a:rPr>
              <a:t> each time or pick all of them once.</a:t>
            </a:r>
          </a:p>
          <a:p>
            <a:r>
              <a:rPr lang="en-US" sz="2000" dirty="0">
                <a:solidFill>
                  <a:schemeClr val="bg1"/>
                </a:solidFill>
                <a:latin typeface="Roboto" pitchFamily="2" charset="0"/>
                <a:ea typeface="Roboto" pitchFamily="2" charset="0"/>
              </a:rPr>
              <a:t>default – The default </a:t>
            </a:r>
            <a:r>
              <a:rPr lang="en-US" sz="2000" dirty="0" err="1">
                <a:solidFill>
                  <a:schemeClr val="bg1"/>
                </a:solidFill>
                <a:latin typeface="Roboto" pitchFamily="2" charset="0"/>
                <a:ea typeface="Roboto" pitchFamily="2" charset="0"/>
              </a:rPr>
              <a:t>rdd</a:t>
            </a:r>
            <a:r>
              <a:rPr lang="en-US" sz="2000" dirty="0">
                <a:solidFill>
                  <a:schemeClr val="bg1"/>
                </a:solidFill>
                <a:latin typeface="Roboto" pitchFamily="2" charset="0"/>
                <a:ea typeface="Roboto" pitchFamily="2" charset="0"/>
              </a:rPr>
              <a:t> if no more in </a:t>
            </a:r>
            <a:r>
              <a:rPr lang="en-US" sz="2000" dirty="0" err="1">
                <a:solidFill>
                  <a:schemeClr val="bg1"/>
                </a:solidFill>
                <a:latin typeface="Roboto" pitchFamily="2" charset="0"/>
                <a:ea typeface="Roboto" pitchFamily="2" charset="0"/>
              </a:rPr>
              <a:t>rdds</a:t>
            </a:r>
            <a:endParaRPr lang="en-US" sz="2000" dirty="0">
              <a:solidFill>
                <a:schemeClr val="bg1"/>
              </a:solidFill>
              <a:latin typeface="Roboto" pitchFamily="2" charset="0"/>
              <a:ea typeface="Roboto" pitchFamily="2" charset="0"/>
            </a:endParaRPr>
          </a:p>
          <a:p>
            <a:endParaRPr lang="en-US" dirty="0">
              <a:solidFill>
                <a:schemeClr val="bg1"/>
              </a:solidFill>
            </a:endParaRPr>
          </a:p>
        </p:txBody>
      </p:sp>
      <p:sp>
        <p:nvSpPr>
          <p:cNvPr id="5" name="Content Placeholder 2">
            <a:extLst>
              <a:ext uri="{FF2B5EF4-FFF2-40B4-BE49-F238E27FC236}">
                <a16:creationId xmlns:a16="http://schemas.microsoft.com/office/drawing/2014/main" id="{8F36A4F0-10B8-45E5-97AA-5BE29398F863}"/>
              </a:ext>
            </a:extLst>
          </p:cNvPr>
          <p:cNvSpPr txBox="1">
            <a:spLocks/>
          </p:cNvSpPr>
          <p:nvPr/>
        </p:nvSpPr>
        <p:spPr>
          <a:xfrm>
            <a:off x="838200" y="3296079"/>
            <a:ext cx="11057238" cy="814603"/>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None/>
            </a:pPr>
            <a:r>
              <a:rPr lang="en-US" altLang="en-US" sz="1900" i="1" dirty="0">
                <a:solidFill>
                  <a:srgbClr val="55ADEE"/>
                </a:solidFill>
                <a:latin typeface="Consolas" panose="020B0609020204030204" pitchFamily="49" charset="0"/>
                <a:cs typeface="Courier New" panose="02070309020205020404" pitchFamily="49" charset="0"/>
              </a:rPr>
              <a:t>def</a:t>
            </a:r>
            <a:r>
              <a:rPr lang="en-US" altLang="en-US" sz="1900" dirty="0">
                <a:solidFill>
                  <a:schemeClr val="bg1"/>
                </a:solidFill>
                <a:latin typeface="Consolas" panose="020B0609020204030204" pitchFamily="49" charset="0"/>
                <a:cs typeface="Courier New" panose="02070309020205020404" pitchFamily="49" charset="0"/>
              </a:rPr>
              <a:t> </a:t>
            </a:r>
            <a:r>
              <a:rPr lang="en-US" altLang="en-US" sz="1900" dirty="0" err="1">
                <a:solidFill>
                  <a:srgbClr val="92D050"/>
                </a:solidFill>
                <a:latin typeface="Consolas" panose="020B0609020204030204" pitchFamily="49" charset="0"/>
                <a:cs typeface="Courier New" panose="02070309020205020404" pitchFamily="49" charset="0"/>
              </a:rPr>
              <a:t>simple_queue_one_at_a_time</a:t>
            </a:r>
            <a:r>
              <a:rPr lang="en-US" altLang="en-US" sz="1900" dirty="0">
                <a:solidFill>
                  <a:schemeClr val="bg1"/>
                </a:solidFill>
                <a:latin typeface="Consolas" panose="020B0609020204030204" pitchFamily="49" charset="0"/>
                <a:cs typeface="Courier New" panose="02070309020205020404" pitchFamily="49" charset="0"/>
              </a:rPr>
              <a:t>(</a:t>
            </a:r>
            <a:r>
              <a:rPr lang="en-US" altLang="en-US" sz="1900" i="1" dirty="0" err="1">
                <a:solidFill>
                  <a:schemeClr val="accent2"/>
                </a:solidFill>
                <a:latin typeface="Consolas" panose="020B0609020204030204" pitchFamily="49" charset="0"/>
                <a:cs typeface="Courier New" panose="02070309020205020404" pitchFamily="49" charset="0"/>
              </a:rPr>
              <a:t>ssc</a:t>
            </a:r>
            <a:r>
              <a:rPr lang="en-US" altLang="en-US" sz="1900" dirty="0">
                <a:solidFill>
                  <a:schemeClr val="bg1"/>
                </a:solidFill>
                <a:latin typeface="Consolas" panose="020B0609020204030204" pitchFamily="49" charset="0"/>
                <a:cs typeface="Courier New" panose="02070309020205020404" pitchFamily="49" charset="0"/>
              </a:rPr>
              <a:t>):</a:t>
            </a:r>
          </a:p>
          <a:p>
            <a:pPr marL="0" indent="0" eaLnBrk="0" fontAlgn="base" hangingPunct="0">
              <a:lnSpc>
                <a:spcPct val="100000"/>
              </a:lnSpc>
              <a:spcBef>
                <a:spcPct val="0"/>
              </a:spcBef>
              <a:spcAft>
                <a:spcPct val="0"/>
              </a:spcAft>
              <a:buNone/>
            </a:pPr>
            <a:r>
              <a:rPr lang="en-US" altLang="en-US" sz="1900" dirty="0">
                <a:solidFill>
                  <a:schemeClr val="bg1"/>
                </a:solidFill>
                <a:latin typeface="Consolas" panose="020B0609020204030204" pitchFamily="49" charset="0"/>
                <a:cs typeface="Courier New" panose="02070309020205020404" pitchFamily="49" charset="0"/>
              </a:rPr>
              <a:t>	</a:t>
            </a:r>
            <a:r>
              <a:rPr lang="en-US" altLang="en-US" sz="1900" dirty="0" err="1">
                <a:solidFill>
                  <a:schemeClr val="bg1"/>
                </a:solidFill>
                <a:latin typeface="Consolas" panose="020B0609020204030204" pitchFamily="49" charset="0"/>
                <a:cs typeface="Courier New" panose="02070309020205020404" pitchFamily="49" charset="0"/>
              </a:rPr>
              <a:t>ssc.</a:t>
            </a:r>
            <a:r>
              <a:rPr lang="en-US" altLang="en-US" sz="1900" dirty="0" err="1">
                <a:solidFill>
                  <a:srgbClr val="55ADEE"/>
                </a:solidFill>
                <a:latin typeface="Consolas" panose="020B0609020204030204" pitchFamily="49" charset="0"/>
                <a:cs typeface="Courier New" panose="02070309020205020404" pitchFamily="49" charset="0"/>
              </a:rPr>
              <a:t>queueStream</a:t>
            </a:r>
            <a:r>
              <a:rPr lang="en-US" altLang="en-US" sz="1900" dirty="0">
                <a:solidFill>
                  <a:schemeClr val="bg1"/>
                </a:solidFill>
                <a:latin typeface="Consolas" panose="020B0609020204030204" pitchFamily="49" charset="0"/>
                <a:cs typeface="Courier New" panose="02070309020205020404" pitchFamily="49" charset="0"/>
              </a:rPr>
              <a:t>([</a:t>
            </a:r>
            <a:r>
              <a:rPr lang="en-US" altLang="en-US" sz="1900" dirty="0">
                <a:solidFill>
                  <a:srgbClr val="55ADEE"/>
                </a:solidFill>
                <a:latin typeface="Consolas" panose="020B0609020204030204" pitchFamily="49" charset="0"/>
                <a:cs typeface="Courier New" panose="02070309020205020404" pitchFamily="49" charset="0"/>
              </a:rPr>
              <a:t>range</a:t>
            </a:r>
            <a:r>
              <a:rPr lang="en-US" altLang="en-US" sz="1900" dirty="0">
                <a:solidFill>
                  <a:schemeClr val="bg1"/>
                </a:solidFill>
                <a:latin typeface="Consolas" panose="020B0609020204030204" pitchFamily="49" charset="0"/>
                <a:cs typeface="Courier New" panose="02070309020205020404" pitchFamily="49" charset="0"/>
              </a:rPr>
              <a:t>(</a:t>
            </a:r>
            <a:r>
              <a:rPr lang="en-US" altLang="en-US" sz="1900" dirty="0">
                <a:solidFill>
                  <a:srgbClr val="7030A0"/>
                </a:solidFill>
                <a:latin typeface="Consolas" panose="020B0609020204030204" pitchFamily="49" charset="0"/>
                <a:cs typeface="Courier New" panose="02070309020205020404" pitchFamily="49" charset="0"/>
              </a:rPr>
              <a:t>5</a:t>
            </a:r>
            <a:r>
              <a:rPr lang="en-US" altLang="en-US" sz="1900" dirty="0">
                <a:solidFill>
                  <a:schemeClr val="bg1"/>
                </a:solidFill>
                <a:latin typeface="Consolas" panose="020B0609020204030204" pitchFamily="49" charset="0"/>
                <a:cs typeface="Courier New" panose="02070309020205020404" pitchFamily="49" charset="0"/>
              </a:rPr>
              <a:t>), [</a:t>
            </a:r>
            <a:r>
              <a:rPr lang="en-US" altLang="en-US" sz="1900" dirty="0">
                <a:solidFill>
                  <a:schemeClr val="accent4">
                    <a:lumMod val="40000"/>
                    <a:lumOff val="60000"/>
                  </a:schemeClr>
                </a:solidFill>
                <a:latin typeface="Consolas" panose="020B0609020204030204" pitchFamily="49" charset="0"/>
                <a:cs typeface="Courier New" panose="02070309020205020404" pitchFamily="49" charset="0"/>
              </a:rPr>
              <a:t>'a'</a:t>
            </a:r>
            <a:r>
              <a:rPr lang="en-US" altLang="en-US" sz="1900" dirty="0">
                <a:solidFill>
                  <a:schemeClr val="bg1"/>
                </a:solidFill>
                <a:latin typeface="Consolas" panose="020B0609020204030204" pitchFamily="49" charset="0"/>
                <a:cs typeface="Courier New" panose="02070309020205020404" pitchFamily="49" charset="0"/>
              </a:rPr>
              <a:t>, </a:t>
            </a:r>
            <a:r>
              <a:rPr lang="en-US" altLang="en-US" sz="1900" dirty="0">
                <a:solidFill>
                  <a:schemeClr val="accent4">
                    <a:lumMod val="40000"/>
                    <a:lumOff val="60000"/>
                  </a:schemeClr>
                </a:solidFill>
                <a:latin typeface="Consolas" panose="020B0609020204030204" pitchFamily="49" charset="0"/>
                <a:cs typeface="Courier New" panose="02070309020205020404" pitchFamily="49" charset="0"/>
              </a:rPr>
              <a:t>'b'</a:t>
            </a:r>
            <a:r>
              <a:rPr lang="en-US" altLang="en-US" sz="1900" dirty="0">
                <a:solidFill>
                  <a:schemeClr val="bg1"/>
                </a:solidFill>
                <a:latin typeface="Consolas" panose="020B0609020204030204" pitchFamily="49" charset="0"/>
                <a:cs typeface="Courier New" panose="02070309020205020404" pitchFamily="49" charset="0"/>
              </a:rPr>
              <a:t>], [</a:t>
            </a:r>
            <a:r>
              <a:rPr lang="en-US" altLang="en-US" sz="1900" dirty="0">
                <a:solidFill>
                  <a:schemeClr val="accent4">
                    <a:lumMod val="40000"/>
                    <a:lumOff val="60000"/>
                  </a:schemeClr>
                </a:solidFill>
                <a:latin typeface="Consolas" panose="020B0609020204030204" pitchFamily="49" charset="0"/>
                <a:cs typeface="Courier New" panose="02070309020205020404" pitchFamily="49" charset="0"/>
              </a:rPr>
              <a:t>'c’</a:t>
            </a:r>
            <a:r>
              <a:rPr lang="en-US" altLang="en-US" sz="1900" dirty="0">
                <a:solidFill>
                  <a:schemeClr val="bg1"/>
                </a:solidFill>
                <a:latin typeface="Consolas" panose="020B0609020204030204" pitchFamily="49" charset="0"/>
                <a:cs typeface="Courier New" panose="02070309020205020404" pitchFamily="49" charset="0"/>
              </a:rPr>
              <a:t>]], </a:t>
            </a:r>
            <a:r>
              <a:rPr lang="en-US" altLang="en-US" sz="1900" i="1" dirty="0" err="1">
                <a:solidFill>
                  <a:schemeClr val="accent2"/>
                </a:solidFill>
                <a:latin typeface="Consolas" panose="020B0609020204030204" pitchFamily="49" charset="0"/>
                <a:cs typeface="Courier New" panose="02070309020205020404" pitchFamily="49" charset="0"/>
              </a:rPr>
              <a:t>oneAtATime</a:t>
            </a:r>
            <a:r>
              <a:rPr lang="en-US" altLang="en-US" sz="1900" dirty="0">
                <a:solidFill>
                  <a:srgbClr val="FF0000"/>
                </a:solidFill>
                <a:latin typeface="Consolas" panose="020B0609020204030204" pitchFamily="49" charset="0"/>
                <a:cs typeface="Courier New" panose="02070309020205020404" pitchFamily="49" charset="0"/>
              </a:rPr>
              <a:t>=</a:t>
            </a:r>
            <a:r>
              <a:rPr lang="en-US" altLang="en-US" sz="1900" dirty="0">
                <a:solidFill>
                  <a:srgbClr val="7030A0"/>
                </a:solidFill>
                <a:latin typeface="Consolas" panose="020B0609020204030204" pitchFamily="49" charset="0"/>
                <a:cs typeface="Courier New" panose="02070309020205020404" pitchFamily="49" charset="0"/>
              </a:rPr>
              <a:t>True</a:t>
            </a:r>
            <a:r>
              <a:rPr lang="en-US" altLang="en-US" sz="1900" dirty="0">
                <a:solidFill>
                  <a:schemeClr val="bg1"/>
                </a:solidFill>
                <a:latin typeface="Consolas" panose="020B0609020204030204" pitchFamily="49" charset="0"/>
                <a:cs typeface="Courier New" panose="02070309020205020404" pitchFamily="49" charset="0"/>
              </a:rPr>
              <a:t>).</a:t>
            </a:r>
            <a:r>
              <a:rPr lang="en-US" altLang="en-US" sz="1900" dirty="0">
                <a:solidFill>
                  <a:srgbClr val="55ADEE"/>
                </a:solidFill>
                <a:latin typeface="Consolas" panose="020B0609020204030204" pitchFamily="49" charset="0"/>
                <a:cs typeface="Courier New" panose="02070309020205020404" pitchFamily="49" charset="0"/>
              </a:rPr>
              <a:t>pprint</a:t>
            </a:r>
            <a:r>
              <a:rPr lang="en-US" altLang="en-US" sz="1900" dirty="0">
                <a:solidFill>
                  <a:schemeClr val="bg1"/>
                </a:solidFill>
                <a:latin typeface="Consolas" panose="020B0609020204030204" pitchFamily="49" charset="0"/>
                <a:cs typeface="Courier New" panose="02070309020205020404" pitchFamily="49" charset="0"/>
              </a:rPr>
              <a:t>()</a:t>
            </a:r>
            <a:endParaRPr lang="en-US" sz="1900" dirty="0">
              <a:solidFill>
                <a:schemeClr val="bg1"/>
              </a:solidFill>
            </a:endParaRPr>
          </a:p>
        </p:txBody>
      </p:sp>
    </p:spTree>
    <p:extLst>
      <p:ext uri="{BB962C8B-B14F-4D97-AF65-F5344CB8AC3E}">
        <p14:creationId xmlns:p14="http://schemas.microsoft.com/office/powerpoint/2010/main" val="3638087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5CEF0-3F31-42F1-80FB-D34E7808AECC}"/>
              </a:ext>
            </a:extLst>
          </p:cNvPr>
          <p:cNvSpPr>
            <a:spLocks noGrp="1"/>
          </p:cNvSpPr>
          <p:nvPr>
            <p:ph type="title"/>
          </p:nvPr>
        </p:nvSpPr>
        <p:spPr>
          <a:xfrm>
            <a:off x="838200" y="365125"/>
            <a:ext cx="10515600" cy="6175718"/>
          </a:xfrm>
        </p:spPr>
        <p:txBody>
          <a:bodyPr/>
          <a:lstStyle/>
          <a:p>
            <a:r>
              <a:rPr lang="en-US" dirty="0">
                <a:solidFill>
                  <a:schemeClr val="bg1"/>
                </a:solidFill>
                <a:latin typeface="Roboto" pitchFamily="2" charset="0"/>
                <a:ea typeface="Roboto" pitchFamily="2" charset="0"/>
              </a:rPr>
              <a:t>To the Code</a:t>
            </a:r>
          </a:p>
        </p:txBody>
      </p:sp>
    </p:spTree>
    <p:extLst>
      <p:ext uri="{BB962C8B-B14F-4D97-AF65-F5344CB8AC3E}">
        <p14:creationId xmlns:p14="http://schemas.microsoft.com/office/powerpoint/2010/main" val="16690855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3258</TotalTime>
  <Words>204</Words>
  <Application>Microsoft Office PowerPoint</Application>
  <PresentationFormat>Widescreen</PresentationFormat>
  <Paragraphs>59</Paragraphs>
  <Slides>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Calibri Light</vt:lpstr>
      <vt:lpstr>Consolas</vt:lpstr>
      <vt:lpstr>Courier New</vt:lpstr>
      <vt:lpstr>Roboto</vt:lpstr>
      <vt:lpstr>Office Theme</vt:lpstr>
      <vt:lpstr>How to Create Discretized Streams (Dstreams)</vt:lpstr>
      <vt:lpstr>What are some sources of DStreams?</vt:lpstr>
      <vt:lpstr>Example: Twitter as a DStream Source</vt:lpstr>
      <vt:lpstr>Example: text files as a Stream</vt:lpstr>
      <vt:lpstr>Example: Queue of RDDs as a Stream</vt:lpstr>
      <vt:lpstr>To the 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30</cp:revision>
  <dcterms:created xsi:type="dcterms:W3CDTF">2017-10-26T16:43:38Z</dcterms:created>
  <dcterms:modified xsi:type="dcterms:W3CDTF">2018-02-24T08:21:24Z</dcterms:modified>
</cp:coreProperties>
</file>

<file path=docProps/thumbnail.jpeg>
</file>